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52" d="100"/>
          <a:sy n="52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59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938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01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82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893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3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22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5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76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53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00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E5538-AC29-4F29-BFCC-95E1744DC769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19242-8603-4CBF-A64D-B8EBB93ADB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88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5"/>
            <a:ext cx="9144000" cy="91170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Понятие, система, принципы, источники правового обеспечения экономической безопасности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388637"/>
            <a:ext cx="9144000" cy="4012163"/>
          </a:xfrm>
        </p:spPr>
        <p:txBody>
          <a:bodyPr/>
          <a:lstStyle/>
          <a:p>
            <a:pPr algn="just"/>
            <a:r>
              <a:rPr lang="ru-RU" sz="3200" dirty="0" smtClean="0"/>
              <a:t>1. Место экономической безопасности в структуре национальной</a:t>
            </a:r>
          </a:p>
          <a:p>
            <a:pPr algn="just"/>
            <a:r>
              <a:rPr lang="ru-RU" sz="3200" dirty="0" smtClean="0"/>
              <a:t>безопасности России: формирование сущности и содержания</a:t>
            </a:r>
          </a:p>
          <a:p>
            <a:pPr algn="just"/>
            <a:r>
              <a:rPr lang="ru-RU" sz="3200" dirty="0" smtClean="0"/>
              <a:t>2. Понятие, система, источники правового обеспечения экономической безопасности</a:t>
            </a:r>
          </a:p>
          <a:p>
            <a:pPr algn="just"/>
            <a:r>
              <a:rPr lang="ru-RU" sz="3200" dirty="0" smtClean="0"/>
              <a:t>3. Принципы правового обеспечения экономической безопасности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93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51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prstClr val="black"/>
                </a:solidFill>
                <a:ea typeface="Times New Roman" panose="02020603050405020304" pitchFamily="18" charset="0"/>
              </a:rPr>
              <a:t>Стратегия </a:t>
            </a:r>
            <a:r>
              <a:rPr lang="ru-RU" sz="2800" b="1" dirty="0" smtClean="0"/>
              <a:t>экономической безопасности Российской Федерации на период до 2030 года.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0302"/>
            <a:ext cx="10515600" cy="531844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effectLst/>
                <a:ea typeface="Times New Roman" panose="02020603050405020304" pitchFamily="18" charset="0"/>
              </a:rPr>
              <a:t>Вызовы и угрозы экономической безопасности: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effectLst/>
                <a:ea typeface="Times New Roman" panose="02020603050405020304" pitchFamily="18" charset="0"/>
              </a:rPr>
              <a:t>стремление развитых государств использовать свои преимущества в уровне развития экономики, высоких технологий (в том числе информационных) в качестве инструмента глобальной конкуренции;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effectLst/>
                <a:ea typeface="Times New Roman" panose="02020603050405020304" pitchFamily="18" charset="0"/>
              </a:rPr>
              <a:t>усиление структурных дисбалансов в мировой экономике и финансовой системе, рост частной и суверенной задолженности, увеличение разрыва между стоимостной оценкой реальных активов и производных ценных бумаг;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effectLst/>
                <a:ea typeface="Times New Roman" panose="02020603050405020304" pitchFamily="18" charset="0"/>
              </a:rPr>
              <a:t> использование дискриминационных мер в отношении ключевых секторов экономики России, ограничение доступа к иностранным финансовым ресурсам и современным технологиям;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effectLst/>
                <a:ea typeface="Times New Roman" panose="02020603050405020304" pitchFamily="18" charset="0"/>
              </a:rPr>
              <a:t>повышение конфликтного потенциала в зонах экономических интересов Российской Федерации, а также вблизи ее границ;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effectLst/>
                <a:ea typeface="Times New Roman" panose="02020603050405020304" pitchFamily="18" charset="0"/>
              </a:rPr>
              <a:t> усиление колебаний конъюнктуры мировых товарных и финансовых рынков;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dirty="0" smtClean="0">
                <a:effectLst/>
                <a:ea typeface="Times New Roman" panose="02020603050405020304" pitchFamily="18" charset="0"/>
              </a:rPr>
              <a:t>изменение структуры мирового спроса на энергоресурсы и структуры их потребления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90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04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Цели</a:t>
            </a:r>
            <a: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государственной политики в сфере обеспечения экономической безопасности</a:t>
            </a:r>
            <a:r>
              <a:rPr lang="ru-RU" sz="2800" b="1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55576"/>
            <a:ext cx="10515600" cy="516915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 укрепление экономического суверенитета России;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повышение устойчивости экономики к воздействию внешних и внутренних вызовов и угроз;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обеспечение экономического роста;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поддержание научно технического потенциала развития экономики и повышение ее конкурентоспособности;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поддержание потенциала отечественного оборонно</a:t>
            </a:r>
            <a:r>
              <a:rPr lang="ru-RU" dirty="0"/>
              <a:t>-</a:t>
            </a:r>
            <a:r>
              <a:rPr lang="ru-RU" dirty="0" smtClean="0"/>
              <a:t>промышленного комплекса на необходимом уровне, повышение уровня и улучшение качества жизни населения.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07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25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effectLst/>
                <a:ea typeface="Times New Roman" panose="02020603050405020304" pitchFamily="18" charset="0"/>
              </a:rPr>
              <a:t>2. Понятие, система,  источники правового обеспечения экономической безопасности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194318"/>
            <a:ext cx="11067661" cy="5299788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sz="3200" b="1" i="1" dirty="0" smtClean="0">
                <a:effectLst/>
                <a:ea typeface="Times New Roman" panose="02020603050405020304" pitchFamily="18" charset="0"/>
              </a:rPr>
              <a:t>Правовое обеспечение экономической безопасности РФ</a:t>
            </a:r>
            <a:r>
              <a:rPr lang="ru-RU" sz="3200" dirty="0" smtClean="0">
                <a:effectLst/>
                <a:ea typeface="Times New Roman" panose="02020603050405020304" pitchFamily="18" charset="0"/>
              </a:rPr>
              <a:t> следует понимать как систему правовых актов, обеспечивающих экономическую безопасность, а также как комплексное направление правового регулирования, как систему знаний и учебную дисциплину. </a:t>
            </a:r>
          </a:p>
          <a:p>
            <a:pPr algn="just">
              <a:spcAft>
                <a:spcPts val="0"/>
              </a:spcAft>
            </a:pPr>
            <a:endParaRPr lang="ru-RU" sz="32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3200" dirty="0" smtClean="0">
                <a:effectLst/>
                <a:ea typeface="Times New Roman" panose="02020603050405020304" pitchFamily="18" charset="0"/>
              </a:rPr>
              <a:t>Это </a:t>
            </a:r>
            <a:r>
              <a:rPr lang="ru-RU" sz="3200" b="1" i="1" dirty="0" smtClean="0">
                <a:effectLst/>
                <a:ea typeface="Times New Roman" panose="02020603050405020304" pitchFamily="18" charset="0"/>
              </a:rPr>
              <a:t>направление правового регулирования является комплексным, т.к. в нем используются нормы из разных отраслей права</a:t>
            </a:r>
            <a:r>
              <a:rPr lang="ru-RU" sz="3200" dirty="0" smtClean="0">
                <a:effectLst/>
                <a:ea typeface="Times New Roman" panose="02020603050405020304" pitchFamily="18" charset="0"/>
              </a:rPr>
              <a:t>, например, из конституционного права, административного права, уголовного права, гражданского права.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4540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659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4318"/>
            <a:ext cx="10515600" cy="5467739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smtClean="0"/>
              <a:t>Правовое обеспечение национальной безопасности </a:t>
            </a:r>
            <a:r>
              <a:rPr lang="ru-RU" sz="3200" dirty="0" smtClean="0"/>
              <a:t>следует понимать как реализацию правовых мер органами государственной власти и органами местного самоуправления во взаимодействии с институтами гражданского общества в системе различных иных мер – политических, военных, организационных, социально экономических, информационных, и др., направленных на противодействие угрозам национальной безопасности и удовлетворение национальных интересов (согласно п. 6 ч. 1 Стратегии национальной безопасности РФ).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0830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045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 Стратегии экономической безопасности РФ используются следующие основные понятия: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0850"/>
            <a:ext cx="10515600" cy="4516114"/>
          </a:xfrm>
        </p:spPr>
        <p:txBody>
          <a:bodyPr/>
          <a:lstStyle/>
          <a:p>
            <a:pPr algn="just"/>
            <a:r>
              <a:rPr lang="ru-RU" dirty="0" smtClean="0"/>
              <a:t>1) </a:t>
            </a:r>
            <a:r>
              <a:rPr lang="ru-RU" b="1" dirty="0" smtClean="0"/>
              <a:t>«экономическая безопасность» </a:t>
            </a:r>
            <a:r>
              <a:rPr lang="ru-RU" dirty="0" smtClean="0"/>
              <a:t>– состояние защищенности национальной экономики от внешних и внутренних угроз, при котором обеспечиваются экономический суверенитет страны, единство ее экономического пространства, условия для реализации стратегических национальных приоритетов Российской Федерации;</a:t>
            </a:r>
          </a:p>
          <a:p>
            <a:pPr algn="just"/>
            <a:r>
              <a:rPr lang="ru-RU" dirty="0" smtClean="0"/>
              <a:t>2) </a:t>
            </a:r>
            <a:r>
              <a:rPr lang="ru-RU" b="1" dirty="0" smtClean="0"/>
              <a:t>«экономический суверенитет Российской Федерации» </a:t>
            </a:r>
            <a:r>
              <a:rPr lang="ru-RU" dirty="0" smtClean="0"/>
              <a:t>(далее – экономический суверенитет) – объективно существующая независимость государства в проведении внутренней и внешней экономической политики с учетом международных обязательств;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67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506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9754"/>
            <a:ext cx="10515600" cy="5803641"/>
          </a:xfrm>
        </p:spPr>
        <p:txBody>
          <a:bodyPr/>
          <a:lstStyle/>
          <a:p>
            <a:pPr algn="just"/>
            <a:r>
              <a:rPr lang="ru-RU" dirty="0" smtClean="0"/>
              <a:t>3) </a:t>
            </a:r>
            <a:r>
              <a:rPr lang="ru-RU" b="1" dirty="0" smtClean="0"/>
              <a:t>«национальные интересы» </a:t>
            </a:r>
            <a:r>
              <a:rPr lang="ru-RU" dirty="0" smtClean="0"/>
              <a:t>Российской Федерации в экономической сфере – объективно значимые экономические потребности страны, удовлетворение которых обеспечивает реализацию стратегических национальных приоритетов Российской Федерации;</a:t>
            </a:r>
          </a:p>
          <a:p>
            <a:pPr algn="just"/>
            <a:r>
              <a:rPr lang="ru-RU" dirty="0" smtClean="0"/>
              <a:t>4) </a:t>
            </a:r>
            <a:r>
              <a:rPr lang="ru-RU" b="1" dirty="0" smtClean="0"/>
              <a:t>«угроза экономической безопасности» </a:t>
            </a:r>
            <a:r>
              <a:rPr lang="ru-RU" dirty="0" smtClean="0"/>
              <a:t>– совокупность условий и факторов, создающих прямую или косвенную возможность нанесения ущерба национальным интересам Российской Федерации в экономической сфере;</a:t>
            </a:r>
          </a:p>
          <a:p>
            <a:pPr algn="just"/>
            <a:r>
              <a:rPr lang="ru-RU" dirty="0" smtClean="0"/>
              <a:t>5) </a:t>
            </a:r>
            <a:r>
              <a:rPr lang="ru-RU" b="1" dirty="0" smtClean="0"/>
              <a:t>«вызовы экономической безопасности» </a:t>
            </a:r>
            <a:r>
              <a:rPr lang="ru-RU" dirty="0" smtClean="0"/>
              <a:t>– совокупность факторов, способных при определенных условиях привести к возникновению угрозы экономической безопасности;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98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7308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1722"/>
            <a:ext cx="10515600" cy="5225241"/>
          </a:xfrm>
        </p:spPr>
        <p:txBody>
          <a:bodyPr/>
          <a:lstStyle/>
          <a:p>
            <a:pPr algn="just"/>
            <a:r>
              <a:rPr lang="ru-RU" dirty="0" smtClean="0"/>
              <a:t>6) </a:t>
            </a:r>
            <a:r>
              <a:rPr lang="ru-RU" b="1" dirty="0" smtClean="0"/>
              <a:t>«риск в области экономической безопасности» </a:t>
            </a:r>
            <a:r>
              <a:rPr lang="ru-RU" dirty="0" smtClean="0"/>
              <a:t>– возможность нанесения ущерба национальным интересам Российской Федерации в экономической сфере в связи с реализацией угрозы экономической безопасности;</a:t>
            </a:r>
          </a:p>
          <a:p>
            <a:pPr algn="just"/>
            <a:r>
              <a:rPr lang="ru-RU" dirty="0" smtClean="0"/>
              <a:t>7) </a:t>
            </a:r>
            <a:r>
              <a:rPr lang="ru-RU" b="1" dirty="0" smtClean="0"/>
              <a:t>«обеспечение экономической безопасности» </a:t>
            </a:r>
            <a:r>
              <a:rPr lang="ru-RU" dirty="0" smtClean="0"/>
              <a:t>– реализация органами государственной власти, органами местного самоуправления и Центрального банка Российской Федерации во взаимодействии с институтами гражданского общества комплекса политических, организационных, социально экономических, информационных, правовых и иных мер, направленных на противодействие вызовам и угрозам экономической безопасности и защиту национальных интересов Российской Федерации в экономической сфере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14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588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Принципы правового обеспечения экономической безопасности: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2269"/>
            <a:ext cx="10515600" cy="5243804"/>
          </a:xfrm>
        </p:spPr>
        <p:txBody>
          <a:bodyPr>
            <a:normAutofit/>
          </a:bodyPr>
          <a:lstStyle/>
          <a:p>
            <a:r>
              <a:rPr lang="ru-RU" dirty="0" smtClean="0"/>
              <a:t>Законность</a:t>
            </a:r>
          </a:p>
          <a:p>
            <a:r>
              <a:rPr lang="ru-RU" dirty="0" smtClean="0"/>
              <a:t>Приоритет прав и свобод человека и гражданина, охрана труда и здоровья</a:t>
            </a:r>
          </a:p>
          <a:p>
            <a:r>
              <a:rPr lang="ru-RU" dirty="0" smtClean="0"/>
              <a:t>Свобода, личная неприкосновенность и достоинство личности</a:t>
            </a:r>
          </a:p>
          <a:p>
            <a:pPr algn="just"/>
            <a:r>
              <a:rPr lang="ru-RU" dirty="0" smtClean="0"/>
              <a:t>Недопустимость злоупотребления правом, действия с намерениями причинить кому либо вред (ст. 10 ГК РФ)</a:t>
            </a:r>
          </a:p>
          <a:p>
            <a:pPr algn="just"/>
            <a:r>
              <a:rPr lang="ru-RU" dirty="0" smtClean="0"/>
              <a:t>Государственная защита прав и свобод граждан</a:t>
            </a:r>
          </a:p>
          <a:p>
            <a:pPr algn="just"/>
            <a:r>
              <a:rPr lang="ru-RU" dirty="0" smtClean="0"/>
              <a:t>Государственная защита потерпевших от преступлений</a:t>
            </a:r>
          </a:p>
          <a:p>
            <a:pPr algn="just"/>
            <a:r>
              <a:rPr lang="ru-RU" dirty="0" smtClean="0"/>
              <a:t>Право граждан на самозащиту</a:t>
            </a:r>
          </a:p>
          <a:p>
            <a:pPr algn="just"/>
            <a:r>
              <a:rPr lang="ru-RU" dirty="0" smtClean="0"/>
              <a:t>Право каждого на обращение в суд для защиты своих законных интересов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13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9045"/>
            <a:ext cx="10515600" cy="5187918"/>
          </a:xfrm>
        </p:spPr>
        <p:txBody>
          <a:bodyPr/>
          <a:lstStyle/>
          <a:p>
            <a:pPr algn="just"/>
            <a:r>
              <a:rPr lang="ru-RU" dirty="0" smtClean="0"/>
              <a:t>Равенство граждан перед законом и судом</a:t>
            </a:r>
          </a:p>
          <a:p>
            <a:pPr algn="just"/>
            <a:r>
              <a:rPr lang="ru-RU" dirty="0" smtClean="0"/>
              <a:t>Право на получение квалифицированной юридической помощи</a:t>
            </a:r>
          </a:p>
          <a:p>
            <a:pPr algn="just"/>
            <a:r>
              <a:rPr lang="ru-RU" dirty="0" smtClean="0"/>
              <a:t>Неприкосновенность законно приобретенной собственности. Многообразие форм собственности. </a:t>
            </a:r>
          </a:p>
          <a:p>
            <a:pPr algn="just"/>
            <a:r>
              <a:rPr lang="ru-RU" dirty="0" smtClean="0"/>
              <a:t>Свобода экономической деятельности и свобода труда. </a:t>
            </a:r>
          </a:p>
          <a:p>
            <a:pPr algn="just"/>
            <a:r>
              <a:rPr lang="ru-RU" dirty="0" smtClean="0"/>
              <a:t>Государственное регулирование экономики</a:t>
            </a:r>
          </a:p>
          <a:p>
            <a:pPr algn="just"/>
            <a:r>
              <a:rPr lang="ru-RU" dirty="0" smtClean="0"/>
              <a:t>Борьба с коррупцией, теневой и криминальной экономикой</a:t>
            </a:r>
          </a:p>
          <a:p>
            <a:pPr algn="just"/>
            <a:r>
              <a:rPr lang="ru-RU" dirty="0" smtClean="0"/>
              <a:t>Научный, плановый и долгосрочный характер экономики в целом и правового обеспечения экономической безопасности и другие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02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4630"/>
          </a:xfrm>
        </p:spPr>
        <p:txBody>
          <a:bodyPr>
            <a:noAutofit/>
          </a:bodyPr>
          <a:lstStyle/>
          <a:p>
            <a:r>
              <a:rPr lang="ru-RU" sz="2800" dirty="0" smtClean="0"/>
              <a:t>Контрольные вопросы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9756"/>
            <a:ext cx="10515600" cy="5747656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4400" dirty="0" smtClean="0"/>
              <a:t>– Дайте определение экономической безопасности согласно Стратегии экономической безопасности РФ, и определение правового обеспечения экономической безопасности.</a:t>
            </a:r>
          </a:p>
          <a:p>
            <a:pPr algn="just"/>
            <a:r>
              <a:rPr lang="ru-RU" sz="4400" dirty="0" smtClean="0"/>
              <a:t>– Дайте определение национальной безопасности Российской Федерации согласно Стратегии национальной безопасности Российской Федерации.</a:t>
            </a:r>
          </a:p>
          <a:p>
            <a:pPr algn="just"/>
            <a:r>
              <a:rPr lang="ru-RU" sz="4400" dirty="0" smtClean="0"/>
              <a:t>– Назовите виды безопасности согласно Стратегии национальной безопасности Российской Федерации.</a:t>
            </a:r>
          </a:p>
          <a:p>
            <a:pPr algn="just"/>
            <a:r>
              <a:rPr lang="ru-RU" sz="4400" dirty="0" smtClean="0"/>
              <a:t>– Дайте определение экономического суверенитета Российской Федерации, согласно Стратегии экономической безопасности РФ.</a:t>
            </a:r>
          </a:p>
          <a:p>
            <a:pPr algn="just"/>
            <a:r>
              <a:rPr lang="ru-RU" sz="4400" dirty="0" smtClean="0"/>
              <a:t>– Дайте определение национальных интересов Российской Федерации в экономической сфере, согласно Стратегии экономической безопасности РФ.</a:t>
            </a:r>
          </a:p>
          <a:p>
            <a:pPr algn="just"/>
            <a:r>
              <a:rPr lang="ru-RU" sz="4400" dirty="0" smtClean="0"/>
              <a:t>– Дайте определение угрозы экономической безопасности, согласно Стратегии экономической безопасности РФ.</a:t>
            </a:r>
          </a:p>
          <a:p>
            <a:pPr algn="just"/>
            <a:r>
              <a:rPr lang="ru-RU" sz="4400" dirty="0" smtClean="0"/>
              <a:t>– Дайте определение вызовов экономической безопасности, согласно Стратегии экономической безопасности РФ.</a:t>
            </a:r>
          </a:p>
          <a:p>
            <a:pPr algn="just"/>
            <a:r>
              <a:rPr lang="ru-RU" sz="4400" dirty="0" smtClean="0"/>
              <a:t>– Дайте определение риска в области экономической безопасности, согласно Стратегии экономической безопасности РФ.</a:t>
            </a:r>
          </a:p>
          <a:p>
            <a:pPr algn="just"/>
            <a:r>
              <a:rPr lang="ru-RU" sz="4400" dirty="0" smtClean="0"/>
              <a:t>– Дайте определение обеспечения экономической безопасности, согласно Стратегии экономической безопасности РФ.</a:t>
            </a:r>
          </a:p>
          <a:p>
            <a:pPr algn="just"/>
            <a:r>
              <a:rPr lang="ru-RU" sz="4400" dirty="0" smtClean="0"/>
              <a:t>– Почему правовое обеспечение экономической безопасности является комплексной учебной дисциплиной?</a:t>
            </a: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62811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5273"/>
            <a:ext cx="10515600" cy="1109112"/>
          </a:xfrm>
        </p:spPr>
        <p:txBody>
          <a:bodyPr>
            <a:noAutofit/>
          </a:bodyPr>
          <a:lstStyle/>
          <a:p>
            <a:pPr lvl="0" algn="ctr">
              <a:spcBef>
                <a:spcPts val="1000"/>
              </a:spcBef>
            </a:pPr>
            <a: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1. Место экономической безопасности в структуре национальной</a:t>
            </a:r>
            <a:b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безопасности России: формирование сущности и содержания</a:t>
            </a:r>
            <a:b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9302" y="1314385"/>
            <a:ext cx="10515600" cy="529168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/>
              <a:t>С.И. Ожегов </a:t>
            </a:r>
            <a:r>
              <a:rPr lang="ru-RU" dirty="0" smtClean="0"/>
              <a:t>в Словаре русского языка даёт следующее определение понятия «безопасность»: «…под безопасностью понимается положение, при котором не угрожает опасность кому-нибудь или чему-нибудь».</a:t>
            </a:r>
          </a:p>
          <a:p>
            <a:pPr algn="just"/>
            <a:r>
              <a:rPr lang="ru-RU" b="1" dirty="0" err="1" smtClean="0"/>
              <a:t>Д.ю.н</a:t>
            </a:r>
            <a:r>
              <a:rPr lang="ru-RU" b="1" dirty="0" smtClean="0"/>
              <a:t>. Фомин А.А</a:t>
            </a:r>
            <a:r>
              <a:rPr lang="ru-RU" dirty="0" smtClean="0"/>
              <a:t>.  «…безопасность – это социально-правовое явление, которое должно рассматриваться в единстве функционального и институционального подходов как совокупность механизмов предупреждения и эффективного реагирования на возникающие угрозы личности, обществу и государству, в результате чего достигается состояние защищённости социальных отношений, обеспечивается их устойчивость и нормальное функционирование, гарантируется независимость от влияния негативных факторов, стимулируется развитие общества»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326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5969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Национальная  и экономическая безопасность: соотношение понятий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9045"/>
            <a:ext cx="10515600" cy="51879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3600" b="1" dirty="0" smtClean="0"/>
          </a:p>
          <a:p>
            <a:pPr marL="0" indent="0" algn="just">
              <a:buNone/>
            </a:pPr>
            <a:r>
              <a:rPr lang="ru-RU" sz="3600" b="1" dirty="0" smtClean="0"/>
              <a:t>Вечканов Г.С. </a:t>
            </a:r>
            <a:r>
              <a:rPr lang="ru-RU" sz="3600" dirty="0" smtClean="0"/>
              <a:t>«…национальная безопасность – это защищённость жизненно важных интересов общества, государства, граждан, а также национальных ценностей и образа жизни от внешних и внутренних угроз (политических, военных, информационных, экологических и др.)».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1174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463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931" y="1026367"/>
            <a:ext cx="9815804" cy="5119138"/>
          </a:xfrm>
        </p:spPr>
      </p:pic>
    </p:spTree>
    <p:extLst>
      <p:ext uri="{BB962C8B-B14F-4D97-AF65-F5344CB8AC3E}">
        <p14:creationId xmlns:p14="http://schemas.microsoft.com/office/powerpoint/2010/main" val="116786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463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5028"/>
            <a:ext cx="10515600" cy="5505061"/>
          </a:xfrm>
        </p:spPr>
        <p:txBody>
          <a:bodyPr>
            <a:normAutofit/>
          </a:bodyPr>
          <a:lstStyle/>
          <a:p>
            <a:r>
              <a:rPr lang="ru-RU" dirty="0" smtClean="0"/>
              <a:t>С.А. </a:t>
            </a:r>
            <a:r>
              <a:rPr lang="ru-RU" dirty="0" err="1" smtClean="0"/>
              <a:t>Афонцев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b="1" dirty="0" smtClean="0"/>
              <a:t>Направления рассмотрения экономической безопасности:</a:t>
            </a:r>
            <a:r>
              <a:rPr lang="ru-RU" dirty="0" smtClean="0"/>
              <a:t> </a:t>
            </a:r>
          </a:p>
          <a:p>
            <a:r>
              <a:rPr lang="ru-RU" dirty="0" smtClean="0"/>
              <a:t>1) как условия реализации государственных интересов; </a:t>
            </a:r>
          </a:p>
          <a:p>
            <a:r>
              <a:rPr lang="ru-RU" dirty="0" smtClean="0"/>
              <a:t>2) как условия устойчивости экономического развития; </a:t>
            </a:r>
          </a:p>
          <a:p>
            <a:r>
              <a:rPr lang="ru-RU" dirty="0" smtClean="0"/>
              <a:t>3) как экономического измерения международной безопасности; </a:t>
            </a:r>
          </a:p>
          <a:p>
            <a:r>
              <a:rPr lang="ru-RU" dirty="0" smtClean="0"/>
              <a:t>4) как условия прекращения нелегальных видов экономической деятельности; </a:t>
            </a:r>
          </a:p>
          <a:p>
            <a:r>
              <a:rPr lang="ru-RU" dirty="0" smtClean="0"/>
              <a:t>5) как проблемы конкурентоспособности; </a:t>
            </a:r>
          </a:p>
          <a:p>
            <a:r>
              <a:rPr lang="ru-RU" dirty="0" smtClean="0"/>
              <a:t>6) как проблем доступа к рынкам сырья и сбыта.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242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596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Экономическая безопасность – комплексное понятие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9045"/>
            <a:ext cx="10515600" cy="5187918"/>
          </a:xfrm>
        </p:spPr>
        <p:txBody>
          <a:bodyPr/>
          <a:lstStyle/>
          <a:p>
            <a:pPr algn="just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Законодательное понятие «экономическая безопасность» в Российской Федерации долгое время отсутствовало, и существовало только в научной литературе как комплексное понятие. </a:t>
            </a:r>
          </a:p>
          <a:p>
            <a:pPr algn="just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31 декабря 2015 года Указом Президента России №683 «О стратегии национальной безопасности РФ» утверждена обновленная Стратегия национальной безопасности Российской Федерации. После принятия Стратегии национальной безопасности РФ понятие экономической безопасности стало возможным определить через понятие «национальной безопасности», сформулированное в Стратегии национальной безопасности РФ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94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329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Правовая основа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7706"/>
            <a:ext cx="10515600" cy="5169257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Правовую основу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Стратегии национальной безопасности составляют 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Конституция Российской Федерации, 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от 28 декабря 2010 г. N 390‑ФЗ «О безопасности» 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 28 июня 2014 г. N 172‑ФЗ «О стратегическом планировании в Российской Федерации»</a:t>
            </a:r>
          </a:p>
          <a:p>
            <a:pPr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Указ Президента РФ от 13 мая 2017 г. №208 «О Стратегии экономической безопасности Российской Федерации на период до 2030 года», которым утверждена Стратегия экономической безопасности Российской Федерации на период до 2030 года.</a:t>
            </a:r>
          </a:p>
        </p:txBody>
      </p:sp>
    </p:spTree>
    <p:extLst>
      <p:ext uri="{BB962C8B-B14F-4D97-AF65-F5344CB8AC3E}">
        <p14:creationId xmlns:p14="http://schemas.microsoft.com/office/powerpoint/2010/main" val="35484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0614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8335"/>
            <a:ext cx="10515600" cy="5038628"/>
          </a:xfrm>
        </p:spPr>
        <p:txBody>
          <a:bodyPr/>
          <a:lstStyle/>
          <a:p>
            <a:pPr algn="just"/>
            <a:r>
              <a:rPr lang="ru-RU" sz="3600" b="1" dirty="0" smtClean="0"/>
              <a:t>Признаны утратившими силу </a:t>
            </a:r>
          </a:p>
          <a:p>
            <a:pPr algn="just"/>
            <a:r>
              <a:rPr lang="ru-RU" sz="3600" dirty="0" smtClean="0"/>
              <a:t>Указ Президента Российской Федерации от 12 мая 2009 г. N 537 «О Стратегии национальной безопасности РФ до 2020 года» </a:t>
            </a:r>
            <a:endParaRPr lang="ru-RU" sz="3600" dirty="0"/>
          </a:p>
          <a:p>
            <a:pPr algn="just"/>
            <a:r>
              <a:rPr lang="ru-RU" sz="3600" dirty="0" smtClean="0"/>
              <a:t>Указ Президента Российской Федерации от 29 апреля 1996 г. №608 «О Государственной стратегии экономической безопасности Российской Федерации (Основных положениях)».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9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89030"/>
          </a:xfrm>
        </p:spPr>
        <p:txBody>
          <a:bodyPr>
            <a:normAutofit/>
          </a:bodyPr>
          <a:lstStyle/>
          <a:p>
            <a:pPr marL="228600" lvl="0" indent="-228600" algn="ctr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prstClr val="black"/>
                </a:solidFill>
                <a:ea typeface="Times New Roman" panose="02020603050405020304" pitchFamily="18" charset="0"/>
                <a:cs typeface="+mn-cs"/>
              </a:rPr>
              <a:t>Стратегия </a:t>
            </a:r>
            <a:r>
              <a:rPr lang="ru-RU" sz="2800" b="1" dirty="0">
                <a:solidFill>
                  <a:prstClr val="black"/>
                </a:solidFill>
                <a:ea typeface="Times New Roman" panose="02020603050405020304" pitchFamily="18" charset="0"/>
                <a:cs typeface="+mn-cs"/>
              </a:rPr>
              <a:t>экономической безопасности Российской Федерации на период до 2030 года.</a:t>
            </a:r>
            <a:br>
              <a:rPr lang="ru-RU" sz="2800" b="1" dirty="0">
                <a:solidFill>
                  <a:prstClr val="black"/>
                </a:solidFill>
                <a:ea typeface="Times New Roman" panose="02020603050405020304" pitchFamily="18" charset="0"/>
                <a:cs typeface="+mn-cs"/>
              </a:rPr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96751"/>
            <a:ext cx="10515600" cy="4721290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3600" b="1" dirty="0" smtClean="0">
                <a:effectLst/>
                <a:ea typeface="Times New Roman" panose="02020603050405020304" pitchFamily="18" charset="0"/>
              </a:rPr>
              <a:t>Экономическая безопасность – </a:t>
            </a:r>
            <a:r>
              <a:rPr lang="ru-RU" sz="3600" dirty="0" smtClean="0">
                <a:effectLst/>
                <a:ea typeface="Times New Roman" panose="02020603050405020304" pitchFamily="18" charset="0"/>
              </a:rPr>
              <a:t>состояние защищенности национальной экономики от внешних и внутренних угроз, при котором обеспечиваются экономический суверенитет страны, единство ее экономического пространства, условия для реализации стратегических национальных приоритетов Российской Федерации.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00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965</Words>
  <Application>Microsoft Office PowerPoint</Application>
  <PresentationFormat>Широкоэкранный</PresentationFormat>
  <Paragraphs>88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Тема Office</vt:lpstr>
      <vt:lpstr>Понятие, система, принципы, источники правового обеспечения экономической безопасности</vt:lpstr>
      <vt:lpstr>1. Место экономической безопасности в структуре национальной безопасности России: формирование сущности и содержания </vt:lpstr>
      <vt:lpstr>Национальная  и экономическая безопасность: соотношение понятий</vt:lpstr>
      <vt:lpstr>Презентация PowerPoint</vt:lpstr>
      <vt:lpstr>Презентация PowerPoint</vt:lpstr>
      <vt:lpstr>Экономическая безопасность – комплексное понятие</vt:lpstr>
      <vt:lpstr>Правовая основа</vt:lpstr>
      <vt:lpstr>Презентация PowerPoint</vt:lpstr>
      <vt:lpstr>Стратегия экономической безопасности Российской Федерации на период до 2030 года. </vt:lpstr>
      <vt:lpstr>Стратегия экономической безопасности Российской Федерации на период до 2030 года. </vt:lpstr>
      <vt:lpstr>Цели государственной политики в сфере обеспечения экономической безопасности </vt:lpstr>
      <vt:lpstr>2. Понятие, система,  источники правового обеспечения экономической безопасности</vt:lpstr>
      <vt:lpstr>Презентация PowerPoint</vt:lpstr>
      <vt:lpstr>В Стратегии экономической безопасности РФ используются следующие основные понятия:</vt:lpstr>
      <vt:lpstr>Презентация PowerPoint</vt:lpstr>
      <vt:lpstr>Презентация PowerPoint</vt:lpstr>
      <vt:lpstr>Принципы правового обеспечения экономической безопасности:</vt:lpstr>
      <vt:lpstr>Презентация PowerPoint</vt:lpstr>
      <vt:lpstr>Контрольные вопросы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22</cp:revision>
  <dcterms:created xsi:type="dcterms:W3CDTF">2020-09-15T17:19:51Z</dcterms:created>
  <dcterms:modified xsi:type="dcterms:W3CDTF">2020-09-16T05:26:55Z</dcterms:modified>
</cp:coreProperties>
</file>